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68" r:id="rId2"/>
    <p:sldId id="267" r:id="rId3"/>
    <p:sldId id="256" r:id="rId4"/>
    <p:sldId id="265" r:id="rId5"/>
    <p:sldId id="257" r:id="rId6"/>
    <p:sldId id="258" r:id="rId7"/>
    <p:sldId id="259" r:id="rId8"/>
    <p:sldId id="260" r:id="rId9"/>
    <p:sldId id="261" r:id="rId10"/>
    <p:sldId id="262" r:id="rId11"/>
    <p:sldId id="269" r:id="rId12"/>
    <p:sldId id="270" r:id="rId13"/>
    <p:sldId id="271" r:id="rId14"/>
    <p:sldId id="272" r:id="rId15"/>
    <p:sldId id="273" r:id="rId16"/>
    <p:sldId id="263" r:id="rId17"/>
    <p:sldId id="264" r:id="rId18"/>
    <p:sldId id="275" r:id="rId19"/>
    <p:sldId id="276" r:id="rId20"/>
    <p:sldId id="277" r:id="rId21"/>
    <p:sldId id="274" r:id="rId22"/>
  </p:sldIdLst>
  <p:sldSz cx="14630400" cy="8229600"/>
  <p:notesSz cx="8229600" cy="14630400"/>
  <p:embeddedFontLst>
    <p:embeddedFont>
      <p:font typeface="Merriweather" panose="020B0604020202020204" charset="0"/>
      <p:regular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75" d="100"/>
          <a:sy n="75" d="100"/>
        </p:scale>
        <p:origin x="1338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91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431" y="842587"/>
            <a:ext cx="13235539" cy="6363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7431" y="1562431"/>
            <a:ext cx="13235538" cy="56079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7142" y="7708697"/>
            <a:ext cx="3413759" cy="438150"/>
          </a:xfrm>
          <a:prstGeom prst="rect">
            <a:avLst/>
          </a:prstGeom>
        </p:spPr>
        <p:txBody>
          <a:bodyPr/>
          <a:lstStyle/>
          <a:p>
            <a:fld id="{78DD82B9-B8EE-4375-B6FF-88FA6ABB15D9}" type="datetime1">
              <a:rPr lang="en-US" smtClean="0"/>
              <a:t>8/4/2025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48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535841" y="3702917"/>
            <a:ext cx="13558718" cy="40057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7430" y="1224518"/>
            <a:ext cx="13192259" cy="1770016"/>
          </a:xfrm>
          <a:prstGeom prst="rect">
            <a:avLst/>
          </a:prstGeom>
          <a:effectLst/>
        </p:spPr>
        <p:txBody>
          <a:bodyPr anchor="b">
            <a:normAutofit/>
          </a:bodyPr>
          <a:lstStyle>
            <a:lvl1pPr>
              <a:defRPr sz="43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7433" y="2994535"/>
            <a:ext cx="13192255" cy="70838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920" cap="all">
                <a:solidFill>
                  <a:schemeClr val="accent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=""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27142" y="7708697"/>
            <a:ext cx="3413759" cy="438150"/>
          </a:xfrm>
          <a:prstGeom prst="rect">
            <a:avLst/>
          </a:prstGeom>
        </p:spPr>
        <p:txBody>
          <a:bodyPr/>
          <a:lstStyle/>
          <a:p>
            <a:fld id="{ED291B17-9318-49DB-B28B-6E5994AE9581}" type="datetime1">
              <a:rPr lang="en-US" smtClean="0"/>
              <a:t>8/4/2025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=""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7430" y="7708697"/>
            <a:ext cx="8300652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669960" y="7708697"/>
            <a:ext cx="1263012" cy="438150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1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91073" y="875590"/>
            <a:ext cx="13235539" cy="71069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27142" y="7708697"/>
            <a:ext cx="3413759" cy="438150"/>
          </a:xfrm>
          <a:prstGeom prst="rect">
            <a:avLst/>
          </a:prstGeom>
        </p:spPr>
        <p:txBody>
          <a:bodyPr/>
          <a:lstStyle/>
          <a:p>
            <a:fld id="{5DB4ED54-5B5E-4A04-93D3-5772E3CE3818}" type="datetime1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7430" y="7708697"/>
            <a:ext cx="8300652" cy="4381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669960" y="7708697"/>
            <a:ext cx="1263012" cy="438150"/>
          </a:xfrm>
          <a:prstGeom prst="rect">
            <a:avLst/>
          </a:prstGeo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66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ibm.com/docs/watson-assistant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who.int/news-room/fact-sheets/detail/physical-activity" TargetMode="External"/><Relationship Id="rId5" Type="http://schemas.openxmlformats.org/officeDocument/2006/relationships/hyperlink" Target="https://www.cdc.gov/physicalactivity/basics/index.htm" TargetMode="External"/><Relationship Id="rId4" Type="http://schemas.openxmlformats.org/officeDocument/2006/relationships/hyperlink" Target="https://www.ibm.com/cloud/fre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0930" y="2185962"/>
            <a:ext cx="10972800" cy="1173334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Fitness Buddy</a:t>
            </a:r>
            <a:endParaRPr 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95739" y="1241185"/>
            <a:ext cx="15271978" cy="701731"/>
          </a:xfrm>
          <a:prstGeom prst="rect">
            <a:avLst/>
          </a:prstGeom>
          <a:noFill/>
        </p:spPr>
        <p:txBody>
          <a:bodyPr wrap="square" lIns="109728" tIns="54864" rIns="109728" bIns="54864" rtlCol="0" anchor="t">
            <a:spAutoFit/>
          </a:bodyPr>
          <a:lstStyle/>
          <a:p>
            <a:pPr algn="ctr"/>
            <a:r>
              <a:rPr lang="en-US" sz="384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83835" y="4709575"/>
            <a:ext cx="9576220" cy="1588127"/>
          </a:xfrm>
          <a:prstGeom prst="rect">
            <a:avLst/>
          </a:prstGeom>
          <a:noFill/>
        </p:spPr>
        <p:txBody>
          <a:bodyPr wrap="square" lIns="109728" tIns="54864" rIns="109728" bIns="54864" rtlCol="0" anchor="t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 marL="457200" indent="-457200">
              <a:buFontTx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  <a:latin typeface="Arial"/>
                <a:cs typeface="Arial"/>
              </a:rPr>
              <a:t>Name: Misbah </a:t>
            </a:r>
            <a:r>
              <a:rPr lang="en-US" sz="2400" b="1" dirty="0" err="1" smtClean="0">
                <a:solidFill>
                  <a:srgbClr val="FFFF00"/>
                </a:solidFill>
                <a:latin typeface="Arial"/>
                <a:cs typeface="Arial"/>
              </a:rPr>
              <a:t>Ul</a:t>
            </a:r>
            <a:r>
              <a:rPr lang="en-US" sz="2400" b="1" dirty="0" smtClean="0">
                <a:solidFill>
                  <a:srgbClr val="FFFF00"/>
                </a:solidFill>
                <a:latin typeface="Arial"/>
                <a:cs typeface="Arial"/>
              </a:rPr>
              <a:t> Islam</a:t>
            </a:r>
          </a:p>
          <a:p>
            <a:pPr marL="457200" indent="-457200">
              <a:buFontTx/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  <a:latin typeface="Arial"/>
                <a:cs typeface="Arial"/>
              </a:rPr>
              <a:t>College</a:t>
            </a:r>
            <a:r>
              <a:rPr lang="en-US" sz="2400" b="1" dirty="0" smtClean="0">
                <a:solidFill>
                  <a:srgbClr val="FFFF00"/>
                </a:solidFill>
                <a:latin typeface="Arial"/>
                <a:cs typeface="Arial"/>
              </a:rPr>
              <a:t>: South Asian University, New Delhi</a:t>
            </a:r>
          </a:p>
          <a:p>
            <a:pPr marL="457200" indent="-457200">
              <a:buAutoNum type="arabicPeriod"/>
            </a:pPr>
            <a:r>
              <a:rPr lang="en-US" sz="2400" b="1" dirty="0" smtClean="0">
                <a:solidFill>
                  <a:srgbClr val="FFFF00"/>
                </a:solidFill>
                <a:latin typeface="Arial"/>
                <a:cs typeface="Arial"/>
              </a:rPr>
              <a:t>Department: Computer Science and Engineering</a:t>
            </a:r>
            <a:endParaRPr lang="en-US" sz="2400" b="1" dirty="0">
              <a:solidFill>
                <a:srgbClr val="FFFF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2115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10496"/>
            <a:ext cx="627816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Results &amp; Impact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3798" y="2498765"/>
            <a:ext cx="3243263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63798" y="2498765"/>
            <a:ext cx="1362075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5" name="Text 3"/>
          <p:cNvSpPr/>
          <p:nvPr/>
        </p:nvSpPr>
        <p:spPr>
          <a:xfrm>
            <a:off x="4292084" y="2498765"/>
            <a:ext cx="66698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42%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863798" y="311562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Engagement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3649147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Increased daily interaction rate over a 3-week test phase.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563" y="2498765"/>
            <a:ext cx="3258979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67563" y="2498765"/>
            <a:ext cx="2183487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8711565" y="2498765"/>
            <a:ext cx="65127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67%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267563" y="3115628"/>
            <a:ext cx="313051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Improved Well-being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5267563" y="3649147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reported better mindfulness and emotional clarity.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71328" y="2498765"/>
            <a:ext cx="3220879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71328" y="2498765"/>
            <a:ext cx="1610439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15" name="Text 13"/>
          <p:cNvSpPr/>
          <p:nvPr/>
        </p:nvSpPr>
        <p:spPr>
          <a:xfrm>
            <a:off x="13077230" y="2498765"/>
            <a:ext cx="689372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50%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71328" y="311562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Activity Tracking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9671328" y="3649147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improved physical activity consistency.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863798" y="5179100"/>
            <a:ext cx="3440073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863798" y="5179100"/>
            <a:ext cx="2752011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20" name="Text 18"/>
          <p:cNvSpPr/>
          <p:nvPr/>
        </p:nvSpPr>
        <p:spPr>
          <a:xfrm>
            <a:off x="4488894" y="5179100"/>
            <a:ext cx="470178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4/5</a:t>
            </a:r>
            <a:endParaRPr lang="en-US" sz="2400" dirty="0"/>
          </a:p>
        </p:txBody>
      </p:sp>
      <p:sp>
        <p:nvSpPr>
          <p:cNvPr id="21" name="Text 19"/>
          <p:cNvSpPr/>
          <p:nvPr/>
        </p:nvSpPr>
        <p:spPr>
          <a:xfrm>
            <a:off x="863798" y="57959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Healthier Lifestyle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63798" y="6329482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adopted suggested meal ideas and hydration tracking.</a:t>
            </a:r>
            <a:endParaRPr lang="en-US" sz="1900" dirty="0"/>
          </a:p>
        </p:txBody>
      </p:sp>
      <p:sp>
        <p:nvSpPr>
          <p:cNvPr id="23" name="Shape 21"/>
          <p:cNvSpPr/>
          <p:nvPr/>
        </p:nvSpPr>
        <p:spPr>
          <a:xfrm>
            <a:off x="5267563" y="5179100"/>
            <a:ext cx="3228618" cy="308491"/>
          </a:xfrm>
          <a:prstGeom prst="roundRect">
            <a:avLst>
              <a:gd name="adj" fmla="val 3360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267563" y="5179100"/>
            <a:ext cx="2259925" cy="308491"/>
          </a:xfrm>
          <a:prstGeom prst="roundRect">
            <a:avLst>
              <a:gd name="adj" fmla="val 33605"/>
            </a:avLst>
          </a:prstGeom>
          <a:solidFill>
            <a:srgbClr val="609DFF"/>
          </a:solidFill>
          <a:ln/>
        </p:spPr>
      </p:sp>
      <p:sp>
        <p:nvSpPr>
          <p:cNvPr id="25" name="Text 23"/>
          <p:cNvSpPr/>
          <p:nvPr/>
        </p:nvSpPr>
        <p:spPr>
          <a:xfrm>
            <a:off x="8681204" y="5179100"/>
            <a:ext cx="681633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70%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5267563" y="579596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Habit Formation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5267563" y="6329482"/>
            <a:ext cx="409527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Users maintained streaks for over 10 consecutive days.</a:t>
            </a:r>
            <a:endParaRPr lang="en-US" sz="1900" dirty="0"/>
          </a:p>
        </p:txBody>
      </p:sp>
      <p:sp>
        <p:nvSpPr>
          <p:cNvPr id="28" name="Rectangle 27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97" y="723899"/>
            <a:ext cx="12247803" cy="61339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879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0"/>
            <a:ext cx="4381500" cy="551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00" y="0"/>
            <a:ext cx="4051300" cy="551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699" y="0"/>
            <a:ext cx="4048690" cy="580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5711939"/>
            <a:ext cx="3949700" cy="25176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4" descr="About Us - Edunet Found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190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4600"/>
            <a:ext cx="4105848" cy="43344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097" y="973099"/>
            <a:ext cx="3982006" cy="4877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952" y="1282705"/>
            <a:ext cx="4001058" cy="4296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About Us - Edu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373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33" y="1079532"/>
            <a:ext cx="4020111" cy="540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16" y="1060480"/>
            <a:ext cx="4067743" cy="54204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830" y="955689"/>
            <a:ext cx="4077269" cy="56491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About Us - Edunet Found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08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2374745"/>
            <a:ext cx="7495472" cy="41403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82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110377"/>
            <a:ext cx="792670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 &amp; Future Scope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4986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Challenges Faced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313098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real-time emotion data inputs.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612118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Occasional mismatch in workout suggestions.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93250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Difficulty in maintaining long-term engagement for some segments.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129689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Learnings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63798" y="5762030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Small nudges enhance user retention.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24316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Visualization of progress builds trust and motivation.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24986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Future Scope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23929" y="3130987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Integration with wearables for real-time tracking.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006929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Advanced emotion detection (facial/voice analysis).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88287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Expand multilingual support and accessibility.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364004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Modular plug-and-play framework for user choice.</a:t>
            </a:r>
            <a:endParaRPr lang="en-US" sz="1900" dirty="0"/>
          </a:p>
        </p:txBody>
      </p:sp>
      <p:sp>
        <p:nvSpPr>
          <p:cNvPr id="15" name="Rectangle 14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322671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References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87591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IBM Watson Assistant Documentation: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https://cloud.ibm.com/docs/watson-assistant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3798" y="4068723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IBM Cloud Lite Services: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https://www.ibm.com/cloud/free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549854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Physical Activity Guidelines: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CDC - Physical Activity Basics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030986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Global Recommendations on Physical Activity for Health: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u="sng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WHO Physical Activity Guidelines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512118"/>
            <a:ext cx="129028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Habit Formation and Behavioral Change Research: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Duhigg, C. (2012). The Power of Habit.</a:t>
            </a: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 descr="About Us - Edunet Found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" b="17577"/>
          <a:stretch/>
        </p:blipFill>
        <p:spPr>
          <a:xfrm>
            <a:off x="3560173" y="2260600"/>
            <a:ext cx="7510054" cy="4622800"/>
          </a:xfrm>
        </p:spPr>
      </p:pic>
    </p:spTree>
    <p:extLst>
      <p:ext uri="{BB962C8B-B14F-4D97-AF65-F5344CB8AC3E}">
        <p14:creationId xmlns:p14="http://schemas.microsoft.com/office/powerpoint/2010/main" val="2968009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8" b="18030"/>
          <a:stretch/>
        </p:blipFill>
        <p:spPr>
          <a:xfrm>
            <a:off x="3488146" y="2095500"/>
            <a:ext cx="7471954" cy="4597400"/>
          </a:xfrm>
        </p:spPr>
      </p:pic>
    </p:spTree>
    <p:extLst>
      <p:ext uri="{BB962C8B-B14F-4D97-AF65-F5344CB8AC3E}">
        <p14:creationId xmlns:p14="http://schemas.microsoft.com/office/powerpoint/2010/main" val="139246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488" y="670162"/>
            <a:ext cx="12618720" cy="1590676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1727200"/>
            <a:ext cx="13222824" cy="5168900"/>
          </a:xfrm>
        </p:spPr>
        <p:txBody>
          <a:bodyPr vert="horz" lIns="109728" tIns="54864" rIns="109728" bIns="54864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Problem Statement </a:t>
            </a:r>
            <a:r>
              <a:rPr lang="en-US" sz="2400" dirty="0">
                <a:latin typeface="Arial"/>
                <a:ea typeface="+mn-lt"/>
                <a:cs typeface="Arial"/>
              </a:rPr>
              <a:t>(Should not include solution)</a:t>
            </a:r>
            <a:endParaRPr lang="en-US" dirty="0">
              <a:latin typeface="Arial"/>
              <a:cs typeface="Arial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Proposed System/Solution</a:t>
            </a:r>
            <a:endParaRPr lang="en-US" dirty="0">
              <a:latin typeface="Arial"/>
              <a:cs typeface="Arial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400" b="1" dirty="0">
                <a:latin typeface="Arial"/>
                <a:ea typeface="+mn-lt"/>
                <a:cs typeface="+mn-lt"/>
              </a:rPr>
              <a:t>Development Approach </a:t>
            </a:r>
            <a:r>
              <a:rPr lang="en-US" sz="2400" dirty="0">
                <a:latin typeface="Arial"/>
                <a:ea typeface="+mn-lt"/>
                <a:cs typeface="+mn-lt"/>
              </a:rPr>
              <a:t>(Technology Used) 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+mn-lt"/>
              </a:rPr>
              <a:t>Algorithm &amp; Deployment  </a:t>
            </a:r>
            <a:endParaRPr lang="en-US" dirty="0">
              <a:latin typeface="Arial"/>
              <a:cs typeface="Calibri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Result (Output Image)</a:t>
            </a: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66522" indent="-366522"/>
            <a:r>
              <a:rPr lang="en-US" sz="24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66522" indent="-366522"/>
            <a:endParaRPr lang="en-US" dirty="0">
              <a:latin typeface="Arial"/>
              <a:cs typeface="Arial"/>
            </a:endParaRPr>
          </a:p>
        </p:txBody>
      </p:sp>
      <p:pic>
        <p:nvPicPr>
          <p:cNvPr id="4" name="Picture 4" descr="About Us - Edunet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74674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719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7" b="17577"/>
          <a:stretch/>
        </p:blipFill>
        <p:spPr>
          <a:xfrm>
            <a:off x="3729446" y="2286000"/>
            <a:ext cx="7484654" cy="4622800"/>
          </a:xfrm>
        </p:spPr>
      </p:pic>
    </p:spTree>
    <p:extLst>
      <p:ext uri="{BB962C8B-B14F-4D97-AF65-F5344CB8AC3E}">
        <p14:creationId xmlns:p14="http://schemas.microsoft.com/office/powerpoint/2010/main" val="318854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5649" y="3319462"/>
            <a:ext cx="11158493" cy="1590676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1368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57272"/>
            <a:ext cx="7416403" cy="2255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Buddy: Your AI-Powered Wellness Coach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676299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Transforming personal health management through AI-driven personalization and motivation.</a:t>
            </a:r>
            <a:endParaRPr lang="en-US" sz="1900" dirty="0"/>
          </a:p>
        </p:txBody>
      </p:sp>
      <p:pic>
        <p:nvPicPr>
          <p:cNvPr id="1028" name="Picture 4" descr="About Us - Edunet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4" descr="About Us - Edunet Found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0"/>
          <p:cNvSpPr/>
          <p:nvPr/>
        </p:nvSpPr>
        <p:spPr>
          <a:xfrm>
            <a:off x="508198" y="765175"/>
            <a:ext cx="615930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</a:rPr>
              <a:t>Problem Statement</a:t>
            </a:r>
            <a:endParaRPr lang="en-US" sz="4850" dirty="0"/>
          </a:p>
        </p:txBody>
      </p:sp>
      <p:sp>
        <p:nvSpPr>
          <p:cNvPr id="7" name="Text 1"/>
          <p:cNvSpPr/>
          <p:nvPr/>
        </p:nvSpPr>
        <p:spPr>
          <a:xfrm>
            <a:off x="508198" y="2182494"/>
            <a:ext cx="13309203" cy="3342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 today’s fast-paced world, many individuals struggle to maintain a healthy lifestyle due</a:t>
            </a:r>
          </a:p>
          <a:p>
            <a:pPr>
              <a:lnSpc>
                <a:spcPts val="3100"/>
              </a:lnSpc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</a:t>
            </a: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 lack of personalized guidance, time constraints, and inconsistent motivation. Traditional fitness</a:t>
            </a:r>
          </a:p>
          <a:p>
            <a:pPr>
              <a:lnSpc>
                <a:spcPts val="3100"/>
              </a:lnSpc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solutions often require expensive subscriptions, in-person consultations, or rigid schedules that don't</a:t>
            </a:r>
          </a:p>
          <a:p>
            <a:pPr>
              <a:lnSpc>
                <a:spcPts val="3100"/>
              </a:lnSpc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adapt to personal preferences or daily routines.</a:t>
            </a:r>
          </a:p>
          <a:p>
            <a:pPr>
              <a:lnSpc>
                <a:spcPts val="3100"/>
              </a:lnSpc>
            </a:pPr>
            <a:endParaRPr lang="en-US" sz="1900" dirty="0" smtClean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There is a growing need for an accessible, friendly, and intelligent virtual assistant that can provide on demand fitness advice, healthy lifestyle suggestions, and basic nutrition guidance—all tailored to</a:t>
            </a:r>
          </a:p>
          <a:p>
            <a:pPr>
              <a:lnSpc>
                <a:spcPts val="3100"/>
              </a:lnSpc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     individual needs and available at any time.</a:t>
            </a:r>
          </a:p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60854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009775"/>
            <a:ext cx="1028759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Addressing Key Fitness Challenges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274695"/>
            <a:ext cx="129028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Fitness Buddy provides an AI-powered conversational coach that empowers users to improve their health by offering personalized workouts, motivational support, healthy meal ideas, and habit tracking.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3798" y="4341971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3318" y="4341971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6" name="Text 4"/>
          <p:cNvSpPr/>
          <p:nvPr/>
        </p:nvSpPr>
        <p:spPr>
          <a:xfrm>
            <a:off x="1232535" y="461926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Busy Schedules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1232535" y="5152787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Tailored workouts fit into any demanding routine.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4341971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4341971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461926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Limited Access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615702" y="5152787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Home-based routines eliminate the need for a gym.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341971"/>
            <a:ext cx="4136350" cy="1877735"/>
          </a:xfrm>
          <a:prstGeom prst="roundRect">
            <a:avLst>
              <a:gd name="adj" fmla="val 7792"/>
            </a:avLst>
          </a:prstGeom>
          <a:solidFill>
            <a:srgbClr val="09151A">
              <a:alpha val="95000"/>
            </a:srgbClr>
          </a:solidFill>
          <a:ln w="30480">
            <a:solidFill>
              <a:srgbClr val="194A99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599652" y="4341971"/>
            <a:ext cx="121920" cy="1877735"/>
          </a:xfrm>
          <a:prstGeom prst="roundRect">
            <a:avLst>
              <a:gd name="adj" fmla="val 85031"/>
            </a:avLst>
          </a:prstGeom>
          <a:solidFill>
            <a:srgbClr val="609DFF"/>
          </a:solidFill>
          <a:ln/>
        </p:spPr>
      </p:sp>
      <p:sp>
        <p:nvSpPr>
          <p:cNvPr id="14" name="Text 12"/>
          <p:cNvSpPr/>
          <p:nvPr/>
        </p:nvSpPr>
        <p:spPr>
          <a:xfrm>
            <a:off x="9998869" y="461926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Lack of Guidance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9998869" y="5152787"/>
            <a:ext cx="3490317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AI coaching provides expert support.</a:t>
            </a:r>
            <a:endParaRPr lang="en-US" sz="1900" dirty="0"/>
          </a:p>
        </p:txBody>
      </p:sp>
      <p:sp>
        <p:nvSpPr>
          <p:cNvPr id="16" name="Rectangle 15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56191"/>
            <a:ext cx="1064240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</a:t>
            </a:r>
            <a:r>
              <a:rPr lang="en-US" sz="485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Components of Fitness Buddy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234446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Profiling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297680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Collect fitness level, goals, preferences, and health limitations.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85274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Continuously update profiles based on engagement and feedback.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889182"/>
            <a:ext cx="341376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Workouts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3798" y="5521523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Home-based workouts tailored to user's level and time.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97466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Include low-impact/recovery sessions and variations.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234446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Nutrition Guidance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7623929" y="2976801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Simple, nutritious meal ideas aligned with dietary preferences.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385274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Meal plans supporting specific fitness goals.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494371"/>
            <a:ext cx="425636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Motivation &amp; Habit Tracking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7623929" y="5126712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Daily motivational quotes, reminders, and progress feedback.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600265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Gamification elements for engagement and satisfaction.</a:t>
            </a:r>
            <a:endParaRPr lang="en-US" sz="1900" dirty="0"/>
          </a:p>
        </p:txBody>
      </p:sp>
      <p:sp>
        <p:nvSpPr>
          <p:cNvPr id="15" name="Rectangle 14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4" descr="About Us - Edunet Found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71186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 &amp; Deployment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8" y="5159454"/>
            <a:ext cx="439162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Conversational AI Integration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3798" y="579179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Natural language interface for easy interaction.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272927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voice or chat-based assistance.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623929" y="5159454"/>
            <a:ext cx="314825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Deployment Strategy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623929" y="579179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Mobile-first app/web platform for accessibility and offline use.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23929" y="666773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Seamless integration with wearables (Google Fit, Apple Health).</a:t>
            </a:r>
            <a:endParaRPr lang="en-US" sz="1900" dirty="0"/>
          </a:p>
        </p:txBody>
      </p:sp>
      <p:sp>
        <p:nvSpPr>
          <p:cNvPr id="10" name="Rectangle 9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4" descr="About Us - Edunet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7086600"/>
            <a:ext cx="2070100" cy="55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578" y="640794"/>
            <a:ext cx="8796576" cy="728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Approach &amp; Algorithms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15578" y="1834991"/>
            <a:ext cx="12999244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ActiZen platform uses a holistic approach for wellness, mindfulness, and physical activity tracking.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15578" y="2819281"/>
            <a:ext cx="6383060" cy="2095262"/>
          </a:xfrm>
          <a:prstGeom prst="roundRect">
            <a:avLst>
              <a:gd name="adj" fmla="val 6983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815578" y="2788801"/>
            <a:ext cx="6383060" cy="121920"/>
          </a:xfrm>
          <a:prstGeom prst="roundRect">
            <a:avLst>
              <a:gd name="adj" fmla="val 80274"/>
            </a:avLst>
          </a:prstGeom>
          <a:solidFill>
            <a:srgbClr val="609DFF"/>
          </a:solidFill>
          <a:ln/>
        </p:spPr>
      </p:sp>
      <p:sp>
        <p:nvSpPr>
          <p:cNvPr id="6" name="Shape 4"/>
          <p:cNvSpPr/>
          <p:nvPr/>
        </p:nvSpPr>
        <p:spPr>
          <a:xfrm>
            <a:off x="3657540" y="2469832"/>
            <a:ext cx="699016" cy="699016"/>
          </a:xfrm>
          <a:prstGeom prst="roundRect">
            <a:avLst>
              <a:gd name="adj" fmla="val 130812"/>
            </a:avLst>
          </a:prstGeom>
          <a:solidFill>
            <a:srgbClr val="609DFF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10" y="2644616"/>
            <a:ext cx="279559" cy="34944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9063" y="3401735"/>
            <a:ext cx="3061454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System Requirements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079063" y="3905488"/>
            <a:ext cx="585608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Minimum specifications for efficient cross-platform performance.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7431643" y="2819281"/>
            <a:ext cx="6383179" cy="2095262"/>
          </a:xfrm>
          <a:prstGeom prst="roundRect">
            <a:avLst>
              <a:gd name="adj" fmla="val 6983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31643" y="2788801"/>
            <a:ext cx="6383179" cy="121920"/>
          </a:xfrm>
          <a:prstGeom prst="roundRect">
            <a:avLst>
              <a:gd name="adj" fmla="val 80274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10273725" y="2469832"/>
            <a:ext cx="699016" cy="699016"/>
          </a:xfrm>
          <a:prstGeom prst="roundRect">
            <a:avLst>
              <a:gd name="adj" fmla="val 130812"/>
            </a:avLst>
          </a:prstGeom>
          <a:solidFill>
            <a:srgbClr val="609DFF"/>
          </a:solidFill>
          <a:ln/>
        </p:spPr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394" y="2644616"/>
            <a:ext cx="279559" cy="34944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95128" y="3401735"/>
            <a:ext cx="3370778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Libraries &amp; Frameworks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7695128" y="3905488"/>
            <a:ext cx="5856208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Tools for data tracking, visualization, and ML suggestions.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815578" y="5496997"/>
            <a:ext cx="6383060" cy="2095262"/>
          </a:xfrm>
          <a:prstGeom prst="roundRect">
            <a:avLst>
              <a:gd name="adj" fmla="val 6983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7" name="Shape 13"/>
          <p:cNvSpPr/>
          <p:nvPr/>
        </p:nvSpPr>
        <p:spPr>
          <a:xfrm>
            <a:off x="815578" y="5466517"/>
            <a:ext cx="6383060" cy="121920"/>
          </a:xfrm>
          <a:prstGeom prst="roundRect">
            <a:avLst>
              <a:gd name="adj" fmla="val 80274"/>
            </a:avLst>
          </a:prstGeom>
          <a:solidFill>
            <a:srgbClr val="609DFF"/>
          </a:solidFill>
          <a:ln/>
        </p:spPr>
      </p:sp>
      <p:sp>
        <p:nvSpPr>
          <p:cNvPr id="18" name="Shape 14"/>
          <p:cNvSpPr/>
          <p:nvPr/>
        </p:nvSpPr>
        <p:spPr>
          <a:xfrm>
            <a:off x="3657540" y="5147548"/>
            <a:ext cx="699016" cy="699016"/>
          </a:xfrm>
          <a:prstGeom prst="roundRect">
            <a:avLst>
              <a:gd name="adj" fmla="val 130812"/>
            </a:avLst>
          </a:prstGeom>
          <a:solidFill>
            <a:srgbClr val="609DFF"/>
          </a:solidFill>
          <a:ln/>
        </p:spPr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210" y="5322332"/>
            <a:ext cx="279559" cy="34944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79063" y="6079450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Selection</a:t>
            </a:r>
            <a:endParaRPr lang="en-US" sz="2250" dirty="0"/>
          </a:p>
        </p:txBody>
      </p:sp>
      <p:sp>
        <p:nvSpPr>
          <p:cNvPr id="21" name="Text 16"/>
          <p:cNvSpPr/>
          <p:nvPr/>
        </p:nvSpPr>
        <p:spPr>
          <a:xfrm>
            <a:off x="1079063" y="6583204"/>
            <a:ext cx="5856089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Decision Trees, Random Forest, or NLP models (BERT, Gemini) for personalization.</a:t>
            </a:r>
            <a:endParaRPr lang="en-US" sz="1800" dirty="0"/>
          </a:p>
        </p:txBody>
      </p:sp>
      <p:sp>
        <p:nvSpPr>
          <p:cNvPr id="22" name="Shape 17"/>
          <p:cNvSpPr/>
          <p:nvPr/>
        </p:nvSpPr>
        <p:spPr>
          <a:xfrm>
            <a:off x="7431643" y="5496997"/>
            <a:ext cx="6383179" cy="2095262"/>
          </a:xfrm>
          <a:prstGeom prst="roundRect">
            <a:avLst>
              <a:gd name="adj" fmla="val 6983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23" name="Shape 18"/>
          <p:cNvSpPr/>
          <p:nvPr/>
        </p:nvSpPr>
        <p:spPr>
          <a:xfrm>
            <a:off x="7431643" y="5466517"/>
            <a:ext cx="6383179" cy="121920"/>
          </a:xfrm>
          <a:prstGeom prst="roundRect">
            <a:avLst>
              <a:gd name="adj" fmla="val 80274"/>
            </a:avLst>
          </a:prstGeom>
          <a:solidFill>
            <a:srgbClr val="609DFF"/>
          </a:solidFill>
          <a:ln/>
        </p:spPr>
      </p:sp>
      <p:sp>
        <p:nvSpPr>
          <p:cNvPr id="24" name="Shape 19"/>
          <p:cNvSpPr/>
          <p:nvPr/>
        </p:nvSpPr>
        <p:spPr>
          <a:xfrm>
            <a:off x="10273725" y="5147548"/>
            <a:ext cx="699016" cy="699016"/>
          </a:xfrm>
          <a:prstGeom prst="roundRect">
            <a:avLst>
              <a:gd name="adj" fmla="val 130812"/>
            </a:avLst>
          </a:prstGeom>
          <a:solidFill>
            <a:srgbClr val="609DFF"/>
          </a:solidFill>
          <a:ln/>
        </p:spPr>
      </p:sp>
      <p:pic>
        <p:nvPicPr>
          <p:cNvPr id="2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394" y="5322332"/>
            <a:ext cx="279559" cy="34944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7695128" y="6079450"/>
            <a:ext cx="2912745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Input</a:t>
            </a:r>
            <a:endParaRPr lang="en-US" sz="2250" dirty="0"/>
          </a:p>
        </p:txBody>
      </p:sp>
      <p:sp>
        <p:nvSpPr>
          <p:cNvPr id="27" name="Text 21"/>
          <p:cNvSpPr/>
          <p:nvPr/>
        </p:nvSpPr>
        <p:spPr>
          <a:xfrm>
            <a:off x="7695128" y="6583204"/>
            <a:ext cx="5856208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Sleep, steps, screen time, hydration, workout intensity, journaling sentiment.</a:t>
            </a:r>
            <a:endParaRPr lang="en-US" sz="1800" dirty="0"/>
          </a:p>
        </p:txBody>
      </p:sp>
      <p:sp>
        <p:nvSpPr>
          <p:cNvPr id="28" name="Rectangle 27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9" name="Picture 4" descr="About Us - Edunet Foundati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4882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5579" y="3786426"/>
            <a:ext cx="9252585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Training &amp; Prediction</a:t>
            </a:r>
            <a:endParaRPr lang="en-US" sz="4600" dirty="0"/>
          </a:p>
        </p:txBody>
      </p:sp>
      <p:sp>
        <p:nvSpPr>
          <p:cNvPr id="4" name="Text 1"/>
          <p:cNvSpPr/>
          <p:nvPr/>
        </p:nvSpPr>
        <p:spPr>
          <a:xfrm>
            <a:off x="825579" y="5113258"/>
            <a:ext cx="2948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Training Process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25579" y="5717738"/>
            <a:ext cx="620184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Trained using pseudo-anonymized user behavior datasets or pre-trained wellness models.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5579" y="6554867"/>
            <a:ext cx="620184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Transfer learning and real-time feedback loops are incorporated.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0594" y="5113258"/>
            <a:ext cx="2948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Prediction Process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610594" y="5717738"/>
            <a:ext cx="620184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Generates activity suggestions, burnout warnings, motivational nudges.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10594" y="6554867"/>
            <a:ext cx="6201847" cy="7546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inputs incorporated into daily advice and habit streak projections.</a:t>
            </a:r>
            <a:endParaRPr lang="en-US" sz="1850" dirty="0"/>
          </a:p>
        </p:txBody>
      </p:sp>
      <p:sp>
        <p:nvSpPr>
          <p:cNvPr id="10" name="Rectangle 9"/>
          <p:cNvSpPr/>
          <p:nvPr/>
        </p:nvSpPr>
        <p:spPr>
          <a:xfrm>
            <a:off x="12750800" y="7759700"/>
            <a:ext cx="1765299" cy="3429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4" descr="About Us - Edunet Found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5999" y="6972114"/>
            <a:ext cx="2070100" cy="67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673</Words>
  <Application>Microsoft Office PowerPoint</Application>
  <PresentationFormat>Custom</PresentationFormat>
  <Paragraphs>119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Merriweather</vt:lpstr>
      <vt:lpstr>Calibri Light</vt:lpstr>
      <vt:lpstr>Calibri</vt:lpstr>
      <vt:lpstr>Office Theme</vt:lpstr>
      <vt:lpstr>Fitness Buddy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 Certifications</vt:lpstr>
      <vt:lpstr>IBM Certifications</vt:lpstr>
      <vt:lpstr>IBM Certifications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Microsoft account</cp:lastModifiedBy>
  <cp:revision>7</cp:revision>
  <dcterms:created xsi:type="dcterms:W3CDTF">2025-08-04T13:10:52Z</dcterms:created>
  <dcterms:modified xsi:type="dcterms:W3CDTF">2025-08-04T14:28:03Z</dcterms:modified>
</cp:coreProperties>
</file>